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1" r:id="rId1"/>
    <p:sldMasterId id="2147483684" r:id="rId2"/>
  </p:sldMasterIdLst>
  <p:notesMasterIdLst>
    <p:notesMasterId r:id="rId9"/>
  </p:notesMasterIdLst>
  <p:handoutMasterIdLst>
    <p:handoutMasterId r:id="rId10"/>
  </p:handoutMasterIdLst>
  <p:sldIdLst>
    <p:sldId id="638" r:id="rId3"/>
    <p:sldId id="648" r:id="rId4"/>
    <p:sldId id="641" r:id="rId5"/>
    <p:sldId id="643" r:id="rId6"/>
    <p:sldId id="644" r:id="rId7"/>
    <p:sldId id="646" r:id="rId8"/>
  </p:sldIdLst>
  <p:sldSz cx="9144000" cy="5143500" type="screen16x9"/>
  <p:notesSz cx="67611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6">
          <p15:clr>
            <a:srgbClr val="A4A3A4"/>
          </p15:clr>
        </p15:guide>
        <p15:guide id="2" orient="horz" pos="3475">
          <p15:clr>
            <a:srgbClr val="A4A3A4"/>
          </p15:clr>
        </p15:guide>
        <p15:guide id="3" orient="horz" pos="3884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pos="2880">
          <p15:clr>
            <a:srgbClr val="A4A3A4"/>
          </p15:clr>
        </p15:guide>
        <p15:guide id="6" pos="5511">
          <p15:clr>
            <a:srgbClr val="A4A3A4"/>
          </p15:clr>
        </p15:guide>
        <p15:guide id="7" pos="249">
          <p15:clr>
            <a:srgbClr val="A4A3A4"/>
          </p15:clr>
        </p15:guide>
        <p15:guide id="8" pos="521">
          <p15:clr>
            <a:srgbClr val="A4A3A4"/>
          </p15:clr>
        </p15:guide>
        <p15:guide id="9" pos="5239">
          <p15:clr>
            <a:srgbClr val="A4A3A4"/>
          </p15:clr>
        </p15:guide>
        <p15:guide id="10" pos="3152">
          <p15:clr>
            <a:srgbClr val="A4A3A4"/>
          </p15:clr>
        </p15:guide>
        <p15:guide id="11" orient="horz" pos="2165">
          <p15:clr>
            <a:srgbClr val="A4A3A4"/>
          </p15:clr>
        </p15:guide>
        <p15:guide id="12" orient="horz" pos="2606">
          <p15:clr>
            <a:srgbClr val="A4A3A4"/>
          </p15:clr>
        </p15:guide>
        <p15:guide id="13" orient="horz" pos="2913">
          <p15:clr>
            <a:srgbClr val="A4A3A4"/>
          </p15:clr>
        </p15:guide>
        <p15:guide id="14" orient="horz" pos="16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32">
          <p15:clr>
            <a:srgbClr val="A4A3A4"/>
          </p15:clr>
        </p15:guide>
        <p15:guide id="4" pos="2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66"/>
    <a:srgbClr val="2C4D76"/>
    <a:srgbClr val="003399"/>
    <a:srgbClr val="D5E1EF"/>
    <a:srgbClr val="FF2D2D"/>
    <a:srgbClr val="648FC4"/>
    <a:srgbClr val="FF6D6D"/>
    <a:srgbClr val="376092"/>
    <a:srgbClr val="0100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99383" autoAdjust="0"/>
  </p:normalViewPr>
  <p:slideViewPr>
    <p:cSldViewPr>
      <p:cViewPr>
        <p:scale>
          <a:sx n="162" d="100"/>
          <a:sy n="162" d="100"/>
        </p:scale>
        <p:origin x="-252" y="462"/>
      </p:cViewPr>
      <p:guideLst>
        <p:guide orient="horz" pos="2886"/>
        <p:guide orient="horz" pos="3475"/>
        <p:guide orient="horz" pos="3884"/>
        <p:guide orient="horz" pos="2160"/>
        <p:guide orient="horz" pos="2165"/>
        <p:guide orient="horz" pos="2606"/>
        <p:guide orient="horz" pos="2913"/>
        <p:guide orient="horz" pos="1620"/>
        <p:guide pos="2880"/>
        <p:guide pos="5511"/>
        <p:guide pos="249"/>
        <p:guide pos="521"/>
        <p:guide pos="5239"/>
        <p:guide pos="31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176" y="-90"/>
      </p:cViewPr>
      <p:guideLst>
        <p:guide orient="horz" pos="2880"/>
        <p:guide orient="horz" pos="3132"/>
        <p:guide pos="2160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B4B9-AFB0-43EB-82AF-ED70AC262E4F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72C8F-9949-4688-BFEB-F813D79CF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9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E77A-DD07-4A76-801D-B4BF4990C412}" type="datetimeFigureOut">
              <a:rPr lang="en-US" smtClean="0"/>
              <a:pPr/>
              <a:t>3/18/2022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3AB2B-189A-4C92-A457-C6A3833631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983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/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088" y="2196701"/>
            <a:ext cx="7489825" cy="750098"/>
          </a:xfrm>
        </p:spPr>
        <p:txBody>
          <a:bodyPr>
            <a:noAutofit/>
          </a:bodyPr>
          <a:lstStyle>
            <a:lvl1pPr>
              <a:defRPr sz="4000" b="1" cap="all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5569" y="3221830"/>
            <a:ext cx="7501344" cy="428628"/>
          </a:xfrm>
        </p:spPr>
        <p:txBody>
          <a:bodyPr anchor="ctr"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/>
          <p:cNvSpPr/>
          <p:nvPr userDrawn="1"/>
        </p:nvSpPr>
        <p:spPr>
          <a:xfrm>
            <a:off x="0" y="0"/>
            <a:ext cx="9144000" cy="514440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0"/>
                </a:moveTo>
                <a:lnTo>
                  <a:pt x="20104099" y="0"/>
                </a:lnTo>
                <a:lnTo>
                  <a:pt x="20104099" y="11308556"/>
                </a:lnTo>
                <a:lnTo>
                  <a:pt x="0" y="11308556"/>
                </a:lnTo>
                <a:lnTo>
                  <a:pt x="0" y="0"/>
                </a:lnTo>
                <a:close/>
              </a:path>
            </a:pathLst>
          </a:custGeom>
          <a:solidFill>
            <a:srgbClr val="E1E3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3"/>
          <p:cNvSpPr/>
          <p:nvPr userDrawn="1"/>
        </p:nvSpPr>
        <p:spPr>
          <a:xfrm>
            <a:off x="0" y="0"/>
            <a:ext cx="9144000" cy="5144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"/>
          <p:cNvSpPr/>
          <p:nvPr userDrawn="1"/>
        </p:nvSpPr>
        <p:spPr>
          <a:xfrm>
            <a:off x="360" y="555526"/>
            <a:ext cx="7812000" cy="3960000"/>
          </a:xfrm>
          <a:custGeom>
            <a:avLst/>
            <a:gdLst/>
            <a:ahLst/>
            <a:cxnLst/>
            <a:rect l="l" t="t" r="r" b="b"/>
            <a:pathLst>
              <a:path w="16403955" h="7771130">
                <a:moveTo>
                  <a:pt x="0" y="6366336"/>
                </a:moveTo>
                <a:lnTo>
                  <a:pt x="9152285" y="6354032"/>
                </a:lnTo>
                <a:lnTo>
                  <a:pt x="10372220" y="7770734"/>
                </a:lnTo>
                <a:lnTo>
                  <a:pt x="11715802" y="5794015"/>
                </a:lnTo>
                <a:lnTo>
                  <a:pt x="12182667" y="6370147"/>
                </a:lnTo>
                <a:lnTo>
                  <a:pt x="16397670" y="8744"/>
                </a:lnTo>
                <a:lnTo>
                  <a:pt x="16403471" y="0"/>
                </a:lnTo>
              </a:path>
            </a:pathLst>
          </a:custGeom>
          <a:ln w="20941">
            <a:solidFill>
              <a:srgbClr val="0076BB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>
            <a:grpSpLocks noChangeAspect="1"/>
          </p:cNvGrpSpPr>
          <p:nvPr userDrawn="1"/>
        </p:nvGrpSpPr>
        <p:grpSpPr>
          <a:xfrm>
            <a:off x="6445218" y="0"/>
            <a:ext cx="2698782" cy="5144400"/>
            <a:chOff x="14171714" y="0"/>
            <a:chExt cx="5932762" cy="11308989"/>
          </a:xfrm>
        </p:grpSpPr>
        <p:sp>
          <p:nvSpPr>
            <p:cNvPr id="4" name="object 23"/>
            <p:cNvSpPr/>
            <p:nvPr/>
          </p:nvSpPr>
          <p:spPr>
            <a:xfrm>
              <a:off x="18682076" y="3595022"/>
              <a:ext cx="1422400" cy="3996054"/>
            </a:xfrm>
            <a:custGeom>
              <a:avLst/>
              <a:gdLst/>
              <a:ahLst/>
              <a:cxnLst/>
              <a:rect l="l" t="t" r="r" b="b"/>
              <a:pathLst>
                <a:path w="1422400" h="3996054">
                  <a:moveTo>
                    <a:pt x="0" y="0"/>
                  </a:moveTo>
                  <a:lnTo>
                    <a:pt x="1422024" y="3995640"/>
                  </a:lnTo>
                </a:path>
              </a:pathLst>
            </a:custGeom>
            <a:ln w="10470">
              <a:solidFill>
                <a:srgbClr val="0076B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24"/>
            <p:cNvSpPr/>
            <p:nvPr/>
          </p:nvSpPr>
          <p:spPr>
            <a:xfrm>
              <a:off x="18682076" y="3098213"/>
              <a:ext cx="1422400" cy="497205"/>
            </a:xfrm>
            <a:custGeom>
              <a:avLst/>
              <a:gdLst/>
              <a:ahLst/>
              <a:cxnLst/>
              <a:rect l="l" t="t" r="r" b="b"/>
              <a:pathLst>
                <a:path w="1422400" h="497204">
                  <a:moveTo>
                    <a:pt x="1422024" y="0"/>
                  </a:moveTo>
                  <a:lnTo>
                    <a:pt x="0" y="496808"/>
                  </a:lnTo>
                </a:path>
              </a:pathLst>
            </a:custGeom>
            <a:ln w="10470">
              <a:solidFill>
                <a:srgbClr val="0076B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25"/>
            <p:cNvSpPr/>
            <p:nvPr/>
          </p:nvSpPr>
          <p:spPr>
            <a:xfrm>
              <a:off x="16345180" y="2772049"/>
              <a:ext cx="3038475" cy="8536940"/>
            </a:xfrm>
            <a:custGeom>
              <a:avLst/>
              <a:gdLst/>
              <a:ahLst/>
              <a:cxnLst/>
              <a:rect l="l" t="t" r="r" b="b"/>
              <a:pathLst>
                <a:path w="3038475" h="8536940">
                  <a:moveTo>
                    <a:pt x="0" y="0"/>
                  </a:moveTo>
                  <a:lnTo>
                    <a:pt x="3038093" y="8536507"/>
                  </a:lnTo>
                </a:path>
              </a:pathLst>
            </a:custGeom>
            <a:ln w="10470">
              <a:solidFill>
                <a:srgbClr val="0076B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26"/>
            <p:cNvSpPr/>
            <p:nvPr/>
          </p:nvSpPr>
          <p:spPr>
            <a:xfrm>
              <a:off x="16345180" y="1458806"/>
              <a:ext cx="3759200" cy="1313815"/>
            </a:xfrm>
            <a:custGeom>
              <a:avLst/>
              <a:gdLst/>
              <a:ahLst/>
              <a:cxnLst/>
              <a:rect l="l" t="t" r="r" b="b"/>
              <a:pathLst>
                <a:path w="3759200" h="1313814">
                  <a:moveTo>
                    <a:pt x="3758918" y="0"/>
                  </a:moveTo>
                  <a:lnTo>
                    <a:pt x="0" y="1313243"/>
                  </a:lnTo>
                </a:path>
              </a:pathLst>
            </a:custGeom>
            <a:ln w="10470">
              <a:solidFill>
                <a:srgbClr val="0076B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27"/>
            <p:cNvSpPr/>
            <p:nvPr/>
          </p:nvSpPr>
          <p:spPr>
            <a:xfrm>
              <a:off x="14171714" y="1706225"/>
              <a:ext cx="3417570" cy="9602470"/>
            </a:xfrm>
            <a:custGeom>
              <a:avLst/>
              <a:gdLst/>
              <a:ahLst/>
              <a:cxnLst/>
              <a:rect l="l" t="t" r="r" b="b"/>
              <a:pathLst>
                <a:path w="3417569" h="9602470">
                  <a:moveTo>
                    <a:pt x="0" y="0"/>
                  </a:moveTo>
                  <a:lnTo>
                    <a:pt x="3417409" y="9602330"/>
                  </a:lnTo>
                </a:path>
              </a:pathLst>
            </a:custGeom>
            <a:ln w="10470">
              <a:solidFill>
                <a:srgbClr val="0076B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28"/>
            <p:cNvSpPr/>
            <p:nvPr/>
          </p:nvSpPr>
          <p:spPr>
            <a:xfrm>
              <a:off x="14171714" y="0"/>
              <a:ext cx="4883785" cy="1706245"/>
            </a:xfrm>
            <a:custGeom>
              <a:avLst/>
              <a:gdLst/>
              <a:ahLst/>
              <a:cxnLst/>
              <a:rect l="l" t="t" r="r" b="b"/>
              <a:pathLst>
                <a:path w="4883784" h="1706245">
                  <a:moveTo>
                    <a:pt x="4883755" y="0"/>
                  </a:moveTo>
                  <a:lnTo>
                    <a:pt x="0" y="1706225"/>
                  </a:lnTo>
                </a:path>
              </a:pathLst>
            </a:custGeom>
            <a:ln w="10470">
              <a:solidFill>
                <a:srgbClr val="0076BA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270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0076BB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270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0076BB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Your Date Here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Your Footer Here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786E5-36B4-4750-9BD9-353AA4FBC1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92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915816" y="465516"/>
            <a:ext cx="5770984" cy="216024"/>
          </a:xfrm>
        </p:spPr>
        <p:txBody>
          <a:bodyPr anchor="ctr">
            <a:noAutofit/>
          </a:bodyPr>
          <a:lstStyle>
            <a:lvl1pPr marL="0" indent="0" algn="r">
              <a:buNone/>
              <a:defRPr sz="1600" cap="small" baseline="0">
                <a:solidFill>
                  <a:srgbClr val="1D263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7" name="Espace réservé du titre 1"/>
          <p:cNvSpPr>
            <a:spLocks noGrp="1"/>
          </p:cNvSpPr>
          <p:nvPr>
            <p:ph type="title"/>
          </p:nvPr>
        </p:nvSpPr>
        <p:spPr>
          <a:xfrm>
            <a:off x="2915816" y="2307"/>
            <a:ext cx="5770984" cy="4632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622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itle 1"/>
          <p:cNvSpPr>
            <a:spLocks noGrp="1"/>
          </p:cNvSpPr>
          <p:nvPr>
            <p:ph type="title"/>
          </p:nvPr>
        </p:nvSpPr>
        <p:spPr>
          <a:xfrm>
            <a:off x="2843808" y="195486"/>
            <a:ext cx="5486400" cy="432048"/>
          </a:xfrm>
        </p:spPr>
        <p:txBody>
          <a:bodyPr>
            <a:normAutofit/>
          </a:bodyPr>
          <a:lstStyle>
            <a:lvl1pPr algn="l">
              <a:defRPr sz="2000" b="1" cap="sm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99209-1D57-4852-A270-9062740836F5}" type="datetimeFigureOut">
              <a:rPr lang="fr-FR" smtClean="0"/>
              <a:pPr/>
              <a:t>18/03/2022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8473621" y="4315318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64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5" r:id="rId13"/>
    <p:sldLayoutId id="2147483766" r:id="rId14"/>
    <p:sldLayoutId id="214748376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Your Date Here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Your Footer Here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786E5-36B4-4750-9BD9-353AA4FBC16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8473621" y="4315318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val="754927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612231" y="1347614"/>
            <a:ext cx="6480720" cy="17272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«О мерах поддержки бизнеса в условиях санкций»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941" y="123825"/>
            <a:ext cx="971676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0" y="-20538"/>
            <a:ext cx="9144000" cy="699542"/>
          </a:xfrm>
        </p:spPr>
        <p:txBody>
          <a:bodyPr>
            <a:norm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ru-RU" sz="1900" cap="none" dirty="0" smtClean="0">
                <a:solidFill>
                  <a:srgbClr val="002060"/>
                </a:solidFill>
                <a:ea typeface="+mn-ea"/>
                <a:cs typeface="Times New Roman" panose="02020603050405020304" pitchFamily="18" charset="0"/>
              </a:rPr>
              <a:t>Федеральные меры поддержки бизнеса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504" y="483518"/>
            <a:ext cx="4464496" cy="4536504"/>
          </a:xfrm>
          <a:prstGeom prst="roundRect">
            <a:avLst>
              <a:gd name="adj" fmla="val 463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51520" y="483518"/>
            <a:ext cx="432048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0066"/>
                </a:solidFill>
              </a:rPr>
              <a:t>возобновлены «кредитные каникулы»: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- </a:t>
            </a:r>
            <a:r>
              <a:rPr lang="en-US" sz="1300" dirty="0" smtClean="0">
                <a:solidFill>
                  <a:schemeClr val="bg1"/>
                </a:solidFill>
              </a:rPr>
              <a:t>14 </a:t>
            </a:r>
            <a:r>
              <a:rPr lang="ru-RU" sz="1300" dirty="0" smtClean="0">
                <a:solidFill>
                  <a:schemeClr val="bg1"/>
                </a:solidFill>
              </a:rPr>
              <a:t>сфер деятельности - 73 кода ОКВЭД </a:t>
            </a:r>
          </a:p>
          <a:p>
            <a:r>
              <a:rPr lang="ru-RU" sz="1300" dirty="0" smtClean="0">
                <a:solidFill>
                  <a:schemeClr val="bg1"/>
                </a:solidFill>
              </a:rPr>
              <a:t>- на кредиты, выданные до 1 марта 2022 года</a:t>
            </a:r>
          </a:p>
          <a:p>
            <a:r>
              <a:rPr lang="ru-RU" sz="1300" dirty="0" smtClean="0">
                <a:solidFill>
                  <a:schemeClr val="bg1"/>
                </a:solidFill>
              </a:rPr>
              <a:t>- на срок от 1 до 6 месяцев</a:t>
            </a:r>
          </a:p>
          <a:p>
            <a:r>
              <a:rPr lang="ru-RU" sz="1300" dirty="0" smtClean="0">
                <a:solidFill>
                  <a:schemeClr val="bg1"/>
                </a:solidFill>
              </a:rPr>
              <a:t>- срок обращения – до 30 сентября</a:t>
            </a:r>
          </a:p>
          <a:p>
            <a:r>
              <a:rPr lang="ru-RU" sz="1300" dirty="0" smtClean="0">
                <a:solidFill>
                  <a:schemeClr val="bg1"/>
                </a:solidFill>
              </a:rPr>
              <a:t>- установленные лимиты:</a:t>
            </a:r>
          </a:p>
          <a:p>
            <a:r>
              <a:rPr lang="ru-RU" sz="1300" dirty="0" smtClean="0">
                <a:solidFill>
                  <a:schemeClr val="bg1"/>
                </a:solidFill>
              </a:rPr>
              <a:t>потребительский кредит для ИП - до 350 тыс. рублей  </a:t>
            </a:r>
          </a:p>
          <a:p>
            <a:r>
              <a:rPr lang="ru-RU" sz="1300" dirty="0" err="1" smtClean="0">
                <a:solidFill>
                  <a:schemeClr val="bg1"/>
                </a:solidFill>
              </a:rPr>
              <a:t>автокредит</a:t>
            </a:r>
            <a:r>
              <a:rPr lang="ru-RU" sz="1300" dirty="0" smtClean="0">
                <a:solidFill>
                  <a:schemeClr val="bg1"/>
                </a:solidFill>
              </a:rPr>
              <a:t> - до 700 тыс. рублей, </a:t>
            </a:r>
          </a:p>
          <a:p>
            <a:r>
              <a:rPr lang="ru-RU" sz="1300" dirty="0" smtClean="0">
                <a:solidFill>
                  <a:schemeClr val="bg1"/>
                </a:solidFill>
              </a:rPr>
              <a:t>кредитные карты - до 100 тыс. рублей </a:t>
            </a:r>
          </a:p>
          <a:p>
            <a:r>
              <a:rPr lang="ru-RU" sz="1300" dirty="0" smtClean="0">
                <a:solidFill>
                  <a:schemeClr val="bg1"/>
                </a:solidFill>
              </a:rPr>
              <a:t> - при условии снижения доходов заемщика более чем на 30% по сравнению со среднем доходом в 2021 году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0066"/>
                </a:solidFill>
              </a:rPr>
              <a:t>продлена программа «ФОТ 3.0» </a:t>
            </a:r>
            <a:r>
              <a:rPr lang="ru-RU" sz="1300" dirty="0" smtClean="0">
                <a:solidFill>
                  <a:schemeClr val="bg1"/>
                </a:solidFill>
              </a:rPr>
              <a:t>для</a:t>
            </a:r>
            <a:r>
              <a:rPr lang="ru-RU" sz="1600" b="1" dirty="0" smtClean="0">
                <a:solidFill>
                  <a:srgbClr val="000066"/>
                </a:solidFill>
              </a:rPr>
              <a:t> </a:t>
            </a:r>
            <a:r>
              <a:rPr lang="ru-RU" sz="1300" dirty="0" smtClean="0">
                <a:solidFill>
                  <a:schemeClr val="bg1"/>
                </a:solidFill>
              </a:rPr>
              <a:t>субъектов МСП, СОНКО, НКО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0066"/>
                </a:solidFill>
              </a:rPr>
              <a:t>программа льготного кредитования Банка России и Корпорации МСП:</a:t>
            </a:r>
          </a:p>
          <a:p>
            <a:pPr lvl="0"/>
            <a:r>
              <a:rPr lang="ru-RU" sz="1300" dirty="0" smtClean="0">
                <a:solidFill>
                  <a:schemeClr val="bg1"/>
                </a:solidFill>
              </a:rPr>
              <a:t>- «ПСК Антикризисная» до 8,5% годовых для 28 отраслей на оборотные и инвестиционные цели</a:t>
            </a:r>
          </a:p>
          <a:p>
            <a:pPr lvl="0"/>
            <a:r>
              <a:rPr lang="ru-RU" sz="1300" dirty="0" smtClean="0">
                <a:solidFill>
                  <a:schemeClr val="bg1"/>
                </a:solidFill>
              </a:rPr>
              <a:t>- «ПСК Инвестиционная» до 13,5% - 15% годовых</a:t>
            </a:r>
          </a:p>
          <a:p>
            <a:pPr lvl="0">
              <a:buFontTx/>
              <a:buChar char="-"/>
            </a:pPr>
            <a:r>
              <a:rPr lang="ru-RU" sz="1300" dirty="0" smtClean="0">
                <a:solidFill>
                  <a:schemeClr val="bg1"/>
                </a:solidFill>
              </a:rPr>
              <a:t> «ПСК Оборотная» до 13,5% - 15% годовых до 1 года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0066"/>
                </a:solidFill>
              </a:rPr>
              <a:t>компенсация за использование Системы быстрых платежей - </a:t>
            </a:r>
            <a:r>
              <a:rPr lang="ru-RU" sz="1300" b="1" dirty="0" smtClean="0">
                <a:solidFill>
                  <a:schemeClr val="bg1"/>
                </a:solidFill>
              </a:rPr>
              <a:t>0,7% от стоимости товара</a:t>
            </a:r>
          </a:p>
          <a:p>
            <a:pPr lvl="0">
              <a:buFontTx/>
              <a:buChar char="-"/>
            </a:pPr>
            <a:endParaRPr lang="ru-RU" sz="12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sz="1600" b="1" dirty="0" smtClean="0">
              <a:solidFill>
                <a:schemeClr val="bg1"/>
              </a:solidFill>
            </a:endParaRPr>
          </a:p>
          <a:p>
            <a:endParaRPr lang="ru-RU" sz="1300" dirty="0" smtClean="0">
              <a:solidFill>
                <a:schemeClr val="bg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44008" y="483518"/>
            <a:ext cx="4392488" cy="4536504"/>
          </a:xfrm>
          <a:prstGeom prst="roundRect">
            <a:avLst>
              <a:gd name="adj" fmla="val 51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16016" y="483518"/>
            <a:ext cx="432048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0066"/>
                </a:solidFill>
              </a:rPr>
              <a:t>мораторий на проверки для малого бизнеса </a:t>
            </a:r>
            <a:r>
              <a:rPr lang="ru-RU" sz="1300" dirty="0" smtClean="0">
                <a:solidFill>
                  <a:schemeClr val="bg1"/>
                </a:solidFill>
              </a:rPr>
              <a:t>с 10 марта до конца 2022 года за исключением случаев, когда есть риски для жизни и здоровья граждан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0066"/>
                </a:solidFill>
              </a:rPr>
              <a:t>продлено действие лицензий/ разрешений на 1 год, </a:t>
            </a:r>
            <a:r>
              <a:rPr lang="ru-RU" sz="1300" dirty="0" smtClean="0">
                <a:solidFill>
                  <a:schemeClr val="bg1"/>
                </a:solidFill>
              </a:rPr>
              <a:t>сроки действия которых истекают в 2022 году  Получение новых – по упрощенной схеме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0066"/>
                </a:solidFill>
              </a:rPr>
              <a:t>мораторий на банкротство</a:t>
            </a:r>
            <a:r>
              <a:rPr lang="ru-RU" sz="1400" b="1" dirty="0" smtClean="0">
                <a:solidFill>
                  <a:schemeClr val="bg1"/>
                </a:solidFill>
              </a:rPr>
              <a:t> </a:t>
            </a:r>
            <a:r>
              <a:rPr lang="ru-RU" sz="1300" b="1" dirty="0" smtClean="0">
                <a:solidFill>
                  <a:schemeClr val="bg1"/>
                </a:solidFill>
              </a:rPr>
              <a:t>с 9 марта 2022 года </a:t>
            </a:r>
            <a:r>
              <a:rPr lang="ru-RU" sz="1300" dirty="0" smtClean="0">
                <a:solidFill>
                  <a:schemeClr val="bg1"/>
                </a:solidFill>
              </a:rPr>
              <a:t>Отмена повышенного размера пени по налогам 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0066"/>
                </a:solidFill>
              </a:rPr>
              <a:t>ограничено возбуждение дел по налоговым преступлениям</a:t>
            </a:r>
          </a:p>
          <a:p>
            <a:pPr>
              <a:buFont typeface="Wingdings" pitchFamily="2" charset="2"/>
              <a:buChar char="ü"/>
            </a:pPr>
            <a:r>
              <a:rPr lang="ru-RU" sz="1600" b="1" dirty="0" smtClean="0">
                <a:solidFill>
                  <a:srgbClr val="000066"/>
                </a:solidFill>
              </a:rPr>
              <a:t>упрощены процедуры </a:t>
            </a:r>
            <a:r>
              <a:rPr lang="ru-RU" sz="1600" b="1" dirty="0" err="1" smtClean="0">
                <a:solidFill>
                  <a:srgbClr val="000066"/>
                </a:solidFill>
              </a:rPr>
              <a:t>гос</a:t>
            </a:r>
            <a:r>
              <a:rPr lang="ru-RU" sz="1600" b="1" dirty="0" smtClean="0">
                <a:solidFill>
                  <a:srgbClr val="000066"/>
                </a:solidFill>
              </a:rPr>
              <a:t>/муниципальных закупок </a:t>
            </a:r>
          </a:p>
          <a:p>
            <a:r>
              <a:rPr lang="ru-RU" sz="1300" dirty="0" smtClean="0">
                <a:solidFill>
                  <a:schemeClr val="bg1"/>
                </a:solidFill>
              </a:rPr>
              <a:t>- сокращены сроки оплаты по контрактам – с 30 дней до 15 рабочих дней и до 10 дней  для МСП и СОНКО</a:t>
            </a:r>
          </a:p>
          <a:p>
            <a:r>
              <a:rPr lang="ru-RU" sz="1300" dirty="0" smtClean="0">
                <a:solidFill>
                  <a:schemeClr val="bg1"/>
                </a:solidFill>
              </a:rPr>
              <a:t>- увеличена обязательная квота закупок для малого бизнеса и СОНКО - с 15 до 25%</a:t>
            </a:r>
          </a:p>
          <a:p>
            <a:r>
              <a:rPr lang="ru-RU" sz="1300" dirty="0" smtClean="0">
                <a:solidFill>
                  <a:schemeClr val="bg1"/>
                </a:solidFill>
              </a:rPr>
              <a:t>- независимую гарантию для обеспечения заявок и контрактов малый бизнес сможет получить в региональных гарантийных организациях, в т.ч. в Гарантийном фонде Саратовской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702350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title"/>
          </p:nvPr>
        </p:nvSpPr>
        <p:spPr>
          <a:xfrm>
            <a:off x="0" y="-20538"/>
            <a:ext cx="9180512" cy="699542"/>
          </a:xfrm>
        </p:spPr>
        <p:txBody>
          <a:bodyPr>
            <a:norm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ru-RU" sz="1900" cap="none" dirty="0" smtClean="0">
                <a:solidFill>
                  <a:srgbClr val="002060"/>
                </a:solidFill>
                <a:ea typeface="+mn-ea"/>
                <a:cs typeface="Times New Roman" panose="02020603050405020304" pitchFamily="18" charset="0"/>
              </a:rPr>
              <a:t>Федеральные отраслевые меры поддержки бизнеса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899592" y="751012"/>
            <a:ext cx="3456384" cy="129614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99592" y="2119164"/>
            <a:ext cx="3456384" cy="129614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499992" y="751012"/>
            <a:ext cx="3528392" cy="187220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499992" y="2767236"/>
            <a:ext cx="3528392" cy="201622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899592" y="751012"/>
            <a:ext cx="367240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Сфера </a:t>
            </a:r>
            <a:r>
              <a:rPr lang="en-US" b="1" dirty="0" smtClean="0">
                <a:solidFill>
                  <a:srgbClr val="000066"/>
                </a:solidFill>
              </a:rPr>
              <a:t>IT</a:t>
            </a:r>
            <a:r>
              <a:rPr lang="ru-RU" b="1" dirty="0" smtClean="0">
                <a:solidFill>
                  <a:srgbClr val="000066"/>
                </a:solidFill>
              </a:rPr>
              <a:t>: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освобождение от налога на прибыль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льготные кредиты по ставке не выше 3%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мораторий на плановые проверки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отсрочка от армии и льготная ипотека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9592" y="2112194"/>
            <a:ext cx="37444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Сельхозпроизводители: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отсрочка платежей по льготным инвестиционным кредитам на 6 мес.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пролонгация срока кредита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льготный кредит не более 5% годовых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899592" y="3487316"/>
            <a:ext cx="3456384" cy="129614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971600" y="3479765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Туризм: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ставка НДС 0% на 5 лет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туристический </a:t>
            </a:r>
            <a:r>
              <a:rPr lang="ru-RU" sz="1400" b="1" dirty="0" err="1" smtClean="0">
                <a:solidFill>
                  <a:schemeClr val="bg1"/>
                </a:solidFill>
              </a:rPr>
              <a:t>кэшбэк</a:t>
            </a:r>
            <a:r>
              <a:rPr lang="ru-RU" sz="1400" b="1" dirty="0" smtClean="0">
                <a:solidFill>
                  <a:schemeClr val="bg1"/>
                </a:solidFill>
              </a:rPr>
              <a:t> с 15 марта и до 1 мая 2022 года в размере 20%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572000" y="745783"/>
            <a:ext cx="345638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Строительство: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упрощение порядка разработки градостроительной документации и процедуры публичных слушаний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ускорение предоставления земельных участков, продления аренды земли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упрощение регистрации права на построенные объекты 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72000" y="2832854"/>
            <a:ext cx="34563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Инвестиции: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возобновление механизма специальных инвестиционных контрактов формата 1.0</a:t>
            </a:r>
          </a:p>
          <a:p>
            <a:pPr>
              <a:buFont typeface="Wingdings" pitchFamily="2" charset="2"/>
              <a:buChar char="Ø"/>
            </a:pPr>
            <a:r>
              <a:rPr lang="ru-RU" sz="1400" b="1" dirty="0" smtClean="0">
                <a:solidFill>
                  <a:schemeClr val="bg1"/>
                </a:solidFill>
              </a:rPr>
              <a:t> изменение условий действующих контрактов, включая продление их срока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350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"/>
          <p:cNvSpPr txBox="1">
            <a:spLocks/>
          </p:cNvSpPr>
          <p:nvPr/>
        </p:nvSpPr>
        <p:spPr>
          <a:xfrm>
            <a:off x="0" y="72008"/>
            <a:ext cx="9144000" cy="699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Verdana" pitchFamily="34" charset="0"/>
                <a:cs typeface="Times New Roman" panose="02020603050405020304" pitchFamily="18" charset="0"/>
              </a:rPr>
              <a:t>Национальный проект «Малое и среднее предпринимательство и поддержка индивидуальной предпринимательской инициативы»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699542"/>
            <a:ext cx="1080120" cy="135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923928" y="771550"/>
            <a:ext cx="522007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kern="0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Создание благоприятных условий для осуществления деятельности самозанятыми гражданами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kern="0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Создание условий для легкого старта и комфортного ведения бизнеса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kern="0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Акселерация субъектов малого и среднего предпринимательства</a:t>
            </a:r>
            <a:endParaRPr kumimoji="0" lang="ru-RU" sz="11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" name="Picture 6" descr="https://shumichi.admin-smolensk.ru/files/1620/predprinim_logo_goriz_inversiya_le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7260" y="4423961"/>
            <a:ext cx="2366740" cy="719539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107504" y="866785"/>
            <a:ext cx="2664296" cy="9848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buFontTx/>
              <a:buNone/>
              <a:defRPr/>
            </a:pPr>
            <a:r>
              <a:rPr lang="ru-RU" sz="1200" b="1" kern="0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финансирование в 2022 году  - 171,5 млн. рублей: </a:t>
            </a:r>
          </a:p>
          <a:p>
            <a:pPr algn="just" eaLnBrk="0" hangingPunct="0">
              <a:spcBef>
                <a:spcPts val="600"/>
              </a:spcBef>
              <a:buFontTx/>
              <a:buNone/>
              <a:defRPr/>
            </a:pPr>
            <a:r>
              <a:rPr lang="ru-RU" sz="1200" b="1" kern="0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ФБ – 159,3 млн. рублей</a:t>
            </a:r>
          </a:p>
          <a:p>
            <a:pPr algn="just" eaLnBrk="0" hangingPunct="0">
              <a:spcBef>
                <a:spcPts val="600"/>
              </a:spcBef>
              <a:buFontTx/>
              <a:buNone/>
              <a:defRPr/>
            </a:pPr>
            <a:r>
              <a:rPr lang="ru-RU" sz="1200" b="1" kern="0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 – 12,2 млн. рублей</a:t>
            </a:r>
            <a:endParaRPr lang="ru-RU" sz="1200" b="1" kern="0" dirty="0">
              <a:solidFill>
                <a:srgbClr val="00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2" descr="https://www.fmco.ru/images/garantfond.jpg"/>
          <p:cNvPicPr>
            <a:picLocks noChangeAspect="1" noChangeArrowheads="1"/>
          </p:cNvPicPr>
          <p:nvPr/>
        </p:nvPicPr>
        <p:blipFill>
          <a:blip r:embed="rId4" cstate="print"/>
          <a:srcRect l="10448" t="11340" r="10448" b="13061"/>
          <a:stretch>
            <a:fillRect/>
          </a:stretch>
        </p:blipFill>
        <p:spPr bwMode="auto">
          <a:xfrm>
            <a:off x="222719" y="2761059"/>
            <a:ext cx="2170002" cy="74679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31840" y="2712571"/>
            <a:ext cx="5832648" cy="9079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indent="361950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снижена в 2 раза (до 0,5%) ставка вознаграждения за поручительство</a:t>
            </a:r>
          </a:p>
          <a:p>
            <a:pPr indent="361950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600" dirty="0" err="1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докапитализация</a:t>
            </a:r>
            <a:r>
              <a:rPr lang="ru-RU" sz="1600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фонда на 67,9 млн. рублей</a:t>
            </a:r>
          </a:p>
        </p:txBody>
      </p:sp>
      <p:sp>
        <p:nvSpPr>
          <p:cNvPr id="9" name="Штриховая стрелка вправо 8"/>
          <p:cNvSpPr/>
          <p:nvPr/>
        </p:nvSpPr>
        <p:spPr>
          <a:xfrm>
            <a:off x="2483768" y="2859782"/>
            <a:ext cx="432048" cy="432048"/>
          </a:xfrm>
          <a:prstGeom prst="stripedRightArrow">
            <a:avLst/>
          </a:prstGeom>
          <a:solidFill>
            <a:schemeClr val="bg2">
              <a:lumMod val="95000"/>
              <a:lumOff val="5000"/>
              <a:alpha val="39000"/>
            </a:schemeClr>
          </a:solidFill>
          <a:ln w="55000" cap="flat" cmpd="thickThin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2483768" y="3795886"/>
            <a:ext cx="432048" cy="432048"/>
          </a:xfrm>
          <a:prstGeom prst="stripedRightArrow">
            <a:avLst/>
          </a:prstGeom>
          <a:solidFill>
            <a:schemeClr val="bg2">
              <a:lumMod val="95000"/>
              <a:lumOff val="5000"/>
              <a:alpha val="39000"/>
            </a:schemeClr>
          </a:solidFill>
          <a:ln w="55000" cap="flat" cmpd="thickThin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200" kern="0" dirty="0" smtClean="0">
                <a:solidFill>
                  <a:srgbClr val="17375E"/>
                </a:solidFill>
                <a:latin typeface="Verdana" pitchFamily="34" charset="0"/>
              </a:rPr>
              <a:t> </a:t>
            </a:r>
            <a:endParaRPr kumimoji="0" lang="ru-RU" sz="1200" kern="0" dirty="0">
              <a:solidFill>
                <a:srgbClr val="17375E"/>
              </a:solidFill>
              <a:latin typeface="Verdan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3689325"/>
            <a:ext cx="5832648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indent="361950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льготная ставка по </a:t>
            </a:r>
            <a:r>
              <a:rPr lang="ru-RU" sz="1400" dirty="0" err="1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микрозаймам</a:t>
            </a:r>
            <a:r>
              <a:rPr lang="ru-RU" sz="1400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от 3 до 10% годовых</a:t>
            </a:r>
          </a:p>
          <a:p>
            <a:pPr indent="361950" algn="just">
              <a:spcBef>
                <a:spcPts val="600"/>
              </a:spcBef>
              <a:buFont typeface="Wingdings" pitchFamily="2" charset="2"/>
              <a:buChar char="ü"/>
            </a:pPr>
            <a:r>
              <a:rPr lang="ru-RU" sz="1400" dirty="0" smtClean="0">
                <a:solidFill>
                  <a:srgbClr val="00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увеличен срок предоставления займа до 3 лет</a:t>
            </a:r>
          </a:p>
        </p:txBody>
      </p:sp>
      <p:pic>
        <p:nvPicPr>
          <p:cNvPr id="12" name="Picture 2" descr="https://sun9-35.userapi.com/c636320/v636320401/488ab/EOrJJRqo3K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651870"/>
            <a:ext cx="2000250" cy="876300"/>
          </a:xfrm>
          <a:prstGeom prst="rect">
            <a:avLst/>
          </a:prstGeom>
          <a:noFill/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07504" y="2067694"/>
            <a:ext cx="8784976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  <a:latin typeface="Verdana" pitchFamily="34" charset="0"/>
                <a:cs typeface="Times New Roman" panose="02020603050405020304" pitchFamily="18" charset="0"/>
              </a:rPr>
              <a:t>Региональная финансовая поддержка</a:t>
            </a:r>
          </a:p>
        </p:txBody>
      </p:sp>
    </p:spTree>
    <p:extLst>
      <p:ext uri="{BB962C8B-B14F-4D97-AF65-F5344CB8AC3E}">
        <p14:creationId xmlns:p14="http://schemas.microsoft.com/office/powerpoint/2010/main" val="1702350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6"/>
          <p:cNvSpPr txBox="1">
            <a:spLocks noChangeArrowheads="1"/>
          </p:cNvSpPr>
          <p:nvPr/>
        </p:nvSpPr>
        <p:spPr>
          <a:xfrm>
            <a:off x="3131840" y="4011910"/>
            <a:ext cx="5904656" cy="10081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 fontAlgn="auto">
              <a:spcAft>
                <a:spcPts val="0"/>
              </a:spcAft>
            </a:pPr>
            <a:endParaRPr kumimoji="0" lang="ru-RU" altLang="ru-RU" b="1" dirty="0" smtClean="0">
              <a:solidFill>
                <a:srgbClr val="008AD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>
          <a:xfrm>
            <a:off x="3131840" y="627534"/>
            <a:ext cx="5904656" cy="10081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 fontAlgn="auto">
              <a:spcAft>
                <a:spcPts val="0"/>
              </a:spcAft>
            </a:pPr>
            <a:endParaRPr kumimoji="0" lang="ru-RU" altLang="ru-RU" b="1" dirty="0" smtClean="0">
              <a:solidFill>
                <a:srgbClr val="008AD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2172"/>
            <a:ext cx="18473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Picture 2" descr="http://saratov-bis.ru/assets/templates/img/header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55526"/>
            <a:ext cx="2841916" cy="50405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203848" y="555526"/>
            <a:ext cx="583264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just" fontAlgn="auto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комплекс образовательных, информационных и консультационных услуг</a:t>
            </a:r>
            <a:endParaRPr lang="ru-RU" sz="1300" kern="0" dirty="0" smtClean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  <a:p>
            <a:pPr indent="179388" algn="just" fontAlgn="auto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 услуги по участию в </a:t>
            </a:r>
            <a:r>
              <a:rPr lang="ru-RU" sz="1300" b="1" kern="0" dirty="0" err="1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бизнес-миссиях</a:t>
            </a:r>
            <a:endParaRPr lang="ru-RU" sz="1300" b="1" kern="0" dirty="0" smtClean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  <a:p>
            <a:pPr indent="179388" algn="just" fontAlgn="auto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имущественная поддержка в виде льготной аренды</a:t>
            </a:r>
          </a:p>
          <a:p>
            <a:pPr indent="179388" algn="just" fontAlgn="auto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услуги по сертификации, технического перевооружения, </a:t>
            </a:r>
            <a:r>
              <a:rPr lang="ru-RU" sz="1300" b="1" kern="0" dirty="0" err="1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цифровизации</a:t>
            </a: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процессов управления для производственных предприятий</a:t>
            </a:r>
          </a:p>
        </p:txBody>
      </p:sp>
      <p:pic>
        <p:nvPicPr>
          <p:cNvPr id="17" name="Picture 2" descr="http://saratov-bis.ru/assets/templates/img/footer-logo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31590"/>
            <a:ext cx="2288421" cy="362408"/>
          </a:xfrm>
          <a:prstGeom prst="rect">
            <a:avLst/>
          </a:prstGeom>
          <a:noFill/>
        </p:spPr>
      </p:pic>
      <p:pic>
        <p:nvPicPr>
          <p:cNvPr id="18" name="Picture 2" descr="ÐÐ°ÑÑÐ¸Ð½ÐºÐ¸ Ð¿Ð¾ Ð·Ð°Ð¿ÑÐ¾ÑÑ ÑÐµÐ½ÑÑ Ð¿Ð¾Ð´Ð´ÐµÑÐ¶ÐºÐ¸ ÑÐºÑÐ¿Ð¾ÑÑÐ° ÑÐ°ÑÐ°ÑÐ¾Ð²ÑÐºÐ¾Ð¹ Ð¾Ð±Ð»Ð°ÑÑÐ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707654"/>
            <a:ext cx="2952328" cy="710303"/>
          </a:xfrm>
          <a:prstGeom prst="rect">
            <a:avLst/>
          </a:prstGeom>
          <a:noFill/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0" y="-72008"/>
            <a:ext cx="9144000" cy="699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900" dirty="0" smtClean="0">
                <a:solidFill>
                  <a:srgbClr val="002060"/>
                </a:solidFill>
                <a:latin typeface="Verdana" pitchFamily="34" charset="0"/>
                <a:cs typeface="Times New Roman" panose="02020603050405020304" pitchFamily="18" charset="0"/>
              </a:rPr>
              <a:t>Организации инфраструктуры поддержки бизнеса</a:t>
            </a:r>
          </a:p>
        </p:txBody>
      </p:sp>
      <p:pic>
        <p:nvPicPr>
          <p:cNvPr id="21" name="Picture 2" descr="https://www.kanevskadm.ru/upload/iblock/264/264e241234972685d173df941957f4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643758"/>
            <a:ext cx="1800200" cy="1012113"/>
          </a:xfrm>
          <a:prstGeom prst="rect">
            <a:avLst/>
          </a:prstGeom>
          <a:noFill/>
        </p:spPr>
      </p:pic>
      <p:pic>
        <p:nvPicPr>
          <p:cNvPr id="22" name="Picture 4" descr="https://im0-tub-ru.yandex.net/i?id=4a7597b6f092be427a2fb26b88b3cc86-l&amp;ref=rim&amp;n=13&amp;w=1732&amp;h=78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939902"/>
            <a:ext cx="1691680" cy="1016884"/>
          </a:xfrm>
          <a:prstGeom prst="rect">
            <a:avLst/>
          </a:prstGeom>
          <a:noFill/>
        </p:spPr>
      </p:pic>
      <p:sp>
        <p:nvSpPr>
          <p:cNvPr id="23" name="Rectangle 6"/>
          <p:cNvSpPr txBox="1">
            <a:spLocks noChangeArrowheads="1"/>
          </p:cNvSpPr>
          <p:nvPr/>
        </p:nvSpPr>
        <p:spPr>
          <a:xfrm>
            <a:off x="3131840" y="1707654"/>
            <a:ext cx="5904656" cy="10801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 fontAlgn="auto">
              <a:spcAft>
                <a:spcPts val="0"/>
              </a:spcAft>
            </a:pPr>
            <a:endParaRPr kumimoji="0" lang="ru-RU" altLang="ru-RU" b="1" dirty="0" smtClean="0">
              <a:solidFill>
                <a:srgbClr val="008AD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03848" y="1707654"/>
            <a:ext cx="583264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just" fontAlgn="auto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содействие региональным компаниям по выводу продукции на зарубежные рынки </a:t>
            </a:r>
          </a:p>
          <a:p>
            <a:pPr indent="179388" algn="just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 услуги по участию в </a:t>
            </a:r>
            <a:r>
              <a:rPr lang="ru-RU" sz="1300" b="1" kern="0" dirty="0" err="1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бизнес-миссиях</a:t>
            </a: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: </a:t>
            </a:r>
            <a:r>
              <a:rPr lang="ru-RU" sz="1300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16-18 марта 2022 года - реверсная бизнес-миссия предпринимателей из Беларуси и Казахстана. Деловой визит нацелен на развитие торгово-экономических отношений</a:t>
            </a:r>
          </a:p>
        </p:txBody>
      </p:sp>
      <p:sp>
        <p:nvSpPr>
          <p:cNvPr id="25" name="Rectangle 6"/>
          <p:cNvSpPr txBox="1">
            <a:spLocks noChangeArrowheads="1"/>
          </p:cNvSpPr>
          <p:nvPr/>
        </p:nvSpPr>
        <p:spPr>
          <a:xfrm>
            <a:off x="3131840" y="2859782"/>
            <a:ext cx="5904656" cy="10801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 fontAlgn="auto">
              <a:spcAft>
                <a:spcPts val="0"/>
              </a:spcAft>
            </a:pPr>
            <a:endParaRPr kumimoji="0" lang="ru-RU" altLang="ru-RU" b="1" dirty="0" smtClean="0">
              <a:solidFill>
                <a:srgbClr val="008AD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03848" y="2859782"/>
            <a:ext cx="583264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just" fontAlgn="auto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безвозмездные гранты социальным предприятиям области:</a:t>
            </a:r>
          </a:p>
          <a:p>
            <a:pPr indent="179388" algn="just" fontAlgn="auto">
              <a:spcAft>
                <a:spcPts val="0"/>
              </a:spcAft>
              <a:buClr>
                <a:srgbClr val="C00000"/>
              </a:buClr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- размер гранта от 100 до 500 тысяч рублей</a:t>
            </a:r>
          </a:p>
          <a:p>
            <a:pPr indent="179388" algn="just" fontAlgn="auto">
              <a:spcAft>
                <a:spcPts val="0"/>
              </a:spcAft>
              <a:buClr>
                <a:srgbClr val="C00000"/>
              </a:buClr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- на развитие социального проекта</a:t>
            </a:r>
          </a:p>
          <a:p>
            <a:pPr indent="179388" algn="just" fontAlgn="auto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планируется предоставление </a:t>
            </a:r>
            <a:r>
              <a:rPr lang="ru-RU" sz="1300" b="1" kern="0" dirty="0" err="1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грантовой</a:t>
            </a: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поддержки молодым предпринимателям на создание бизнеса</a:t>
            </a:r>
            <a:endParaRPr lang="ru-RU" sz="1300" kern="0" dirty="0" smtClean="0">
              <a:solidFill>
                <a:srgbClr val="000066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03848" y="4083918"/>
            <a:ext cx="583264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just" fontAlgn="auto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1300" b="1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из областного бюджета будет продолжено предоставление прямых субсидий бизнесу на возмещение лизинга основных средств.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0" y="-20538"/>
            <a:ext cx="9144000" cy="699542"/>
          </a:xfrm>
        </p:spPr>
        <p:txBody>
          <a:bodyPr>
            <a:norm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ru-RU" sz="1900" cap="none" dirty="0" smtClean="0">
                <a:solidFill>
                  <a:srgbClr val="002060"/>
                </a:solidFill>
                <a:ea typeface="+mn-ea"/>
                <a:cs typeface="Times New Roman" panose="02020603050405020304" pitchFamily="18" charset="0"/>
              </a:rPr>
              <a:t>Региональные льготные налоговые режимы для бизнеса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520" y="483518"/>
            <a:ext cx="8712968" cy="100811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3528" y="555526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0099"/>
                </a:solidFill>
              </a:rPr>
              <a:t>«налоговые каникулы» </a:t>
            </a:r>
            <a:r>
              <a:rPr lang="ru-RU" b="1" dirty="0" smtClean="0">
                <a:solidFill>
                  <a:schemeClr val="bg1"/>
                </a:solidFill>
              </a:rPr>
              <a:t>по УСН и ПСН для вновь зарегистрированных ИП и действующих в течение первых 2 лет в производственной, социальной, научной сферах, бытовых услуг и гостиниц (101 вид деятельности)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1563638"/>
            <a:ext cx="8712968" cy="136815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23528" y="1491630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установлены </a:t>
            </a:r>
            <a:r>
              <a:rPr lang="ru-RU" b="1" dirty="0" smtClean="0">
                <a:solidFill>
                  <a:srgbClr val="000099"/>
                </a:solidFill>
              </a:rPr>
              <a:t>пониженные налоговые ставки по УСН: 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2% вместо 6% - с базой «доходы»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 7,5% вместо 15% - с базой «доходы минус расходы» для 12 видов деятельности: автоперевозки, общественное питание, гостиничный бизнес, туризм, культура, санаторно-курортная деятельность, досуг и спорт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1520" y="3003798"/>
            <a:ext cx="8712968" cy="86409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95536" y="3003798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ПСН доступна по 99 видам экономической деятельности,  дифференциацией по 5 группам муниципальных образований и возможностью снижать сумму налога на размер страховых взносов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27" name="Rectangle 6"/>
          <p:cNvSpPr txBox="1">
            <a:spLocks noChangeArrowheads="1"/>
          </p:cNvSpPr>
          <p:nvPr/>
        </p:nvSpPr>
        <p:spPr>
          <a:xfrm>
            <a:off x="251520" y="3939902"/>
            <a:ext cx="8640960" cy="10801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t">
            <a:noAutofit/>
          </a:bodyPr>
          <a:lstStyle/>
          <a:p>
            <a:pPr lvl="0" algn="ctr" fontAlgn="auto">
              <a:spcAft>
                <a:spcPts val="0"/>
              </a:spcAft>
            </a:pPr>
            <a:endParaRPr kumimoji="0" lang="ru-RU" altLang="ru-RU" b="1" dirty="0" smtClean="0">
              <a:solidFill>
                <a:srgbClr val="008AD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51520" y="3939902"/>
            <a:ext cx="8568952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1300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внесены поправки в Налоговый кодекс РФ: федеральное правительство получило право оперативных изменений в сфере налогов, в т.ч. продление сроков их уплаты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1300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планируется предоставление таких же полномочий и высшим органам власти субъектов РФ по региональным и местным налогам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1300" kern="0" dirty="0" smtClean="0">
                <a:solidFill>
                  <a:srgbClr val="000066"/>
                </a:solidFill>
                <a:latin typeface="Calibri" pitchFamily="34" charset="0"/>
                <a:cs typeface="Times New Roman" pitchFamily="18" charset="0"/>
              </a:rPr>
              <a:t> Правительством области будет продолжена работа по синхронизации налоговых мер поддержки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Mosaic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59134</TotalTime>
  <Words>781</Words>
  <Application>Microsoft Office PowerPoint</Application>
  <PresentationFormat>Экран (16:9)</PresentationFormat>
  <Paragraphs>81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BlueMosaic template</vt:lpstr>
      <vt:lpstr>Blank</vt:lpstr>
      <vt:lpstr>«О мерах поддержки бизнеса в условиях санкций»</vt:lpstr>
      <vt:lpstr>Федеральные меры поддержки бизнеса</vt:lpstr>
      <vt:lpstr>Федеральные отраслевые меры поддержки бизнеса</vt:lpstr>
      <vt:lpstr>Презентация PowerPoint</vt:lpstr>
      <vt:lpstr>Презентация PowerPoint</vt:lpstr>
      <vt:lpstr>Региональные льготные налоговые режимы для бизнеса</vt:lpstr>
    </vt:vector>
  </TitlesOfParts>
  <Company>showeet.com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MosaicTemplate</dc:title>
  <dc:creator>showeet.com</dc:creator>
  <dc:description>© Copyright Showeet.com</dc:description>
  <cp:lastModifiedBy>Валерия И. Литвиненко</cp:lastModifiedBy>
  <cp:revision>1393</cp:revision>
  <cp:lastPrinted>2018-10-08T08:23:19Z</cp:lastPrinted>
  <dcterms:created xsi:type="dcterms:W3CDTF">2011-05-09T14:18:21Z</dcterms:created>
  <dcterms:modified xsi:type="dcterms:W3CDTF">2022-03-18T05:37:49Z</dcterms:modified>
  <cp:category>Templates</cp:category>
</cp:coreProperties>
</file>